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Montserrat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6693-ACD0-7C14-ECC4-FB778C0D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99D71-F63D-EAFD-C9A9-E292659B8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081ED-A625-819A-64E5-D6CC1A5F0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3C554-97A0-2C88-6989-20FC11CAE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3E9F-B399-529F-0251-B06727F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B8B9E-C15B-E498-470D-3DD1525D2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5BFF8-1B79-2E72-4ED1-0171D847F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BB457-2019-C466-91DA-1BB3288BC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82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551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02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179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51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053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95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098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842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446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25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711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01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734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926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452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782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425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219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765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5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21027" y="2970601"/>
            <a:ext cx="11788346" cy="228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Роль кредитно-денежной и бюджетно-финансовой политики в стимулировании роста инвестиций и занятости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71612"/>
            <a:ext cx="76161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Выводы и рекомендации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529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472559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652963"/>
            <a:ext cx="32451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Комплексный подход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139095"/>
            <a:ext cx="3522821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Сочетание монетарной и фискальной политики позволяет достичь синергетического эффекта в стимулировании экономического роста и занятости.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6529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472559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4652963"/>
            <a:ext cx="34086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Точечное воздействие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139095"/>
            <a:ext cx="352282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Применение специальных инструментов, направленных на конкретные проблемные сферы, обеспечивает более высокую эффективность экономической политики.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6529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472559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46529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Адаптивность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139095"/>
            <a:ext cx="352282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Необходимость постоянного мониторинга ситуации и своевременной корректировки мер экономической политики в ответ на меняющиеся условия.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2286-CF17-2933-0485-A054CFB6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B828940-1456-4D04-292B-22B0F6E472DC}"/>
              </a:ext>
            </a:extLst>
          </p:cNvPr>
          <p:cNvSpPr/>
          <p:nvPr/>
        </p:nvSpPr>
        <p:spPr>
          <a:xfrm>
            <a:off x="1421027" y="3740408"/>
            <a:ext cx="11788346" cy="748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Спасибо за внимание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90505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770CE-545F-BC59-5F47-385436FE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F24F1A-BD1D-DC3D-914F-07CD6A3F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E5C4145-7111-0503-5AFB-9B85D112B244}"/>
              </a:ext>
            </a:extLst>
          </p:cNvPr>
          <p:cNvSpPr/>
          <p:nvPr/>
        </p:nvSpPr>
        <p:spPr>
          <a:xfrm>
            <a:off x="758309" y="645557"/>
            <a:ext cx="7627382" cy="157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Ключевая роль в устойчивой экономике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D95AA0-67E4-B1CF-1CCB-98709350BFD4}"/>
              </a:ext>
            </a:extLst>
          </p:cNvPr>
          <p:cNvSpPr/>
          <p:nvPr/>
        </p:nvSpPr>
        <p:spPr>
          <a:xfrm>
            <a:off x="758309" y="3137706"/>
            <a:ext cx="7627382" cy="3386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Эффективная экономическая политика государства, включающая монетарные и фискальные инструменты, играет ключевую роль в достижении устойчивого экономического роста, повышении занятости и инвестиционной активности. </a:t>
            </a:r>
            <a:r>
              <a:rPr lang="en-US" sz="20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данной</a:t>
            </a: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презентации мы рассмотрим основные аспекты денежно-кредитной и бюджетно-финансовой политики, их взаимодействие и влияние на макроэкономические показатели.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14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22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Обзор инструментов денежно-кредитной политики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34139"/>
            <a:ext cx="28714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Процентная ставка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06948"/>
            <a:ext cx="2881908" cy="4160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Ключевая ставка Центрального банка является основным инструментом воздействия на денежно-кредитную сферу. Изменение процентных ставок влияет на стоимость кредитов, объёмы инвестиций и потребительский спрос.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2634139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Операции на открытом рынке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3563183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Покупка или продажа государственных облигаций Центральным банком позволяет регулировать денежную массу и ликвидность в банковской системе.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2634139"/>
            <a:ext cx="288190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Нормы обязательных резервов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3919418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Установление норм резервирования для коммерческих банков воздействует на их кредитные возможности и объёмы денежной эмиссии.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2634139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Валютные интервенции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3563183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Покупка или продажа иностранной валюты Центральным банком позволяет влиять на курс национальной валюты и регулировать платёжный баланс.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550" y="786527"/>
            <a:ext cx="7891701" cy="1177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Влияние монетарной политики на инвестиции и занятость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69487" y="2231946"/>
            <a:ext cx="22860" cy="5211128"/>
          </a:xfrm>
          <a:prstGeom prst="roundRect">
            <a:avLst>
              <a:gd name="adj" fmla="val 704436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179641" y="2433161"/>
            <a:ext cx="402550" cy="402550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30851" y="2493169"/>
            <a:ext cx="10001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64968" y="2410778"/>
            <a:ext cx="373689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Снижение процентных ставок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364968" y="2812256"/>
            <a:ext cx="6639282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Стимулирует инвестиционную активность, так как заёмное финансирование становится более дешёвым. Это в свою очередь ведёт к расширению производства и росту занятости.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79641" y="4229814"/>
            <a:ext cx="402550" cy="402550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01800" y="4289822"/>
            <a:ext cx="158234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364968" y="4207431"/>
            <a:ext cx="366474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Увеличение денежной массы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364968" y="4608909"/>
            <a:ext cx="6639282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Расширение ликвидности в экономике побуждает инвесторов вкладывать средства, увеличивая объёмы производства и создавая новые рабочие места.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79641" y="6026468"/>
            <a:ext cx="402550" cy="402550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04657" y="6086475"/>
            <a:ext cx="15251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364968" y="6004084"/>
            <a:ext cx="318111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Стабильный курс валюты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64968" y="6405563"/>
            <a:ext cx="6639282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Позволяет снизить инфляционные ожидания, стимулирует долгосрочное инвестирование в производственные мощности и повышает конкурентоспособность экспортёров.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81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818" y="2779276"/>
            <a:ext cx="13354764" cy="119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Инструменты бюджетно-финансовой политики и их воздействие на экономику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7818" y="4251603"/>
            <a:ext cx="6586299" cy="1648063"/>
          </a:xfrm>
          <a:prstGeom prst="roundRect">
            <a:avLst>
              <a:gd name="adj" fmla="val 995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19983" y="4433768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Госрасходы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9983" y="4842748"/>
            <a:ext cx="6221968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Увеличение государственных расходов на инфраструктуру, образование, здравоохранение стимулирует совокупный спрос и создаёт новые рабочие места.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283" y="4251603"/>
            <a:ext cx="6586299" cy="1648063"/>
          </a:xfrm>
          <a:prstGeom prst="roundRect">
            <a:avLst>
              <a:gd name="adj" fmla="val 995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588448" y="4433768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Налоги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88448" y="4842748"/>
            <a:ext cx="6221968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Снижение налоговых ставок на прибыль и доходы физических лиц повышает располагаемые доходы, что стимулирует инвестиции и потребление.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7818" y="6081832"/>
            <a:ext cx="6586299" cy="1648063"/>
          </a:xfrm>
          <a:prstGeom prst="roundRect">
            <a:avLst>
              <a:gd name="adj" fmla="val 995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19983" y="6263997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Госдолг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9983" y="6672977"/>
            <a:ext cx="6221968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Грамотное управление государственным долгом и дефицитом бюджета позволяет мобилизовать средства для финансирования инвестиций.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6283" y="6081832"/>
            <a:ext cx="6586299" cy="1648063"/>
          </a:xfrm>
          <a:prstGeom prst="roundRect">
            <a:avLst>
              <a:gd name="adj" fmla="val 9953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588448" y="6263997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Субсидии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588448" y="6672977"/>
            <a:ext cx="6221968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Адресные субсидии предприятиям и отраслям, нуждающимся в господдержке, способствуют росту производства и занятости.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338" y="861654"/>
            <a:ext cx="11247953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Сочетание денежно-кредитной и бюджетно-финансовой политики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480" y="2305407"/>
            <a:ext cx="1137761" cy="8142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2810" y="2696765"/>
            <a:ext cx="5298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358019" y="2614017"/>
            <a:ext cx="1133356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Координация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 flipV="1">
            <a:off x="8268126" y="3085029"/>
            <a:ext cx="5154924" cy="45719"/>
          </a:xfrm>
          <a:prstGeom prst="roundRect">
            <a:avLst>
              <a:gd name="adj" fmla="val 1415112"/>
            </a:avLst>
          </a:prstGeom>
          <a:solidFill>
            <a:srgbClr val="C1C3D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600" y="3149560"/>
            <a:ext cx="2275523" cy="8142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27451" y="3436858"/>
            <a:ext cx="8382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8926899" y="3458170"/>
            <a:ext cx="1932861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Стимулирование роста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 flipV="1">
            <a:off x="8837007" y="3929182"/>
            <a:ext cx="4853075" cy="45719"/>
          </a:xfrm>
          <a:prstGeom prst="roundRect">
            <a:avLst>
              <a:gd name="adj" fmla="val 1415112"/>
            </a:avLst>
          </a:prstGeom>
          <a:solidFill>
            <a:srgbClr val="C1C3D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719" y="3993713"/>
            <a:ext cx="3413403" cy="8142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28999" y="4281011"/>
            <a:ext cx="8084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9495899" y="4302323"/>
            <a:ext cx="234672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Повышение эффективности</a:t>
            </a:r>
            <a:endParaRPr lang="en-US" sz="2400" dirty="0"/>
          </a:p>
        </p:txBody>
      </p:sp>
      <p:sp>
        <p:nvSpPr>
          <p:cNvPr id="14" name="Shape 9"/>
          <p:cNvSpPr/>
          <p:nvPr/>
        </p:nvSpPr>
        <p:spPr>
          <a:xfrm flipV="1">
            <a:off x="9406007" y="4773335"/>
            <a:ext cx="4551164" cy="45719"/>
          </a:xfrm>
          <a:prstGeom prst="roundRect">
            <a:avLst>
              <a:gd name="adj" fmla="val 1415112"/>
            </a:avLst>
          </a:prstGeom>
          <a:solidFill>
            <a:srgbClr val="C1C3D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839" y="4837866"/>
            <a:ext cx="4551164" cy="81426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24117" y="5125164"/>
            <a:ext cx="90607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1"/>
          <p:cNvSpPr/>
          <p:nvPr/>
        </p:nvSpPr>
        <p:spPr>
          <a:xfrm>
            <a:off x="10064779" y="5146476"/>
            <a:ext cx="165080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Взаимное усиление</a:t>
            </a:r>
            <a:endParaRPr lang="en-US" sz="2400" dirty="0"/>
          </a:p>
        </p:txBody>
      </p:sp>
      <p:sp>
        <p:nvSpPr>
          <p:cNvPr id="18" name="Shape 12"/>
          <p:cNvSpPr/>
          <p:nvPr/>
        </p:nvSpPr>
        <p:spPr>
          <a:xfrm flipV="1">
            <a:off x="9974887" y="5617488"/>
            <a:ext cx="4249315" cy="45719"/>
          </a:xfrm>
          <a:prstGeom prst="roundRect">
            <a:avLst>
              <a:gd name="adj" fmla="val 1415112"/>
            </a:avLst>
          </a:prstGeom>
          <a:solidFill>
            <a:srgbClr val="C1C3D0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839" y="5682019"/>
            <a:ext cx="5689044" cy="81426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628999" y="5969317"/>
            <a:ext cx="8072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800" dirty="0"/>
          </a:p>
        </p:txBody>
      </p:sp>
      <p:sp>
        <p:nvSpPr>
          <p:cNvPr id="21" name="Text 14"/>
          <p:cNvSpPr/>
          <p:nvPr/>
        </p:nvSpPr>
        <p:spPr>
          <a:xfrm>
            <a:off x="10633660" y="5990629"/>
            <a:ext cx="1793438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Комплексный подход</a:t>
            </a:r>
            <a:endParaRPr lang="en-US" sz="2400" dirty="0"/>
          </a:p>
        </p:txBody>
      </p:sp>
      <p:sp>
        <p:nvSpPr>
          <p:cNvPr id="22" name="Shape 15"/>
          <p:cNvSpPr/>
          <p:nvPr/>
        </p:nvSpPr>
        <p:spPr>
          <a:xfrm flipV="1">
            <a:off x="10543768" y="6461642"/>
            <a:ext cx="3947467" cy="45719"/>
          </a:xfrm>
          <a:prstGeom prst="roundRect">
            <a:avLst>
              <a:gd name="adj" fmla="val 1415112"/>
            </a:avLst>
          </a:prstGeom>
          <a:solidFill>
            <a:srgbClr val="C1C3D0"/>
          </a:solidFill>
          <a:ln/>
        </p:spPr>
      </p:sp>
      <p:sp>
        <p:nvSpPr>
          <p:cNvPr id="25" name="Text 17"/>
          <p:cNvSpPr/>
          <p:nvPr/>
        </p:nvSpPr>
        <p:spPr>
          <a:xfrm>
            <a:off x="529185" y="2579345"/>
            <a:ext cx="4295654" cy="360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максимального эффекта экономическая политика государства должна представлять собой согласованное взаимодействие денежно-кредитных и бюджетно-финансовых инструментов. Это позволяет усилить их воздействие на экономический рост, занятость и инвестиции.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638" y="1025485"/>
            <a:ext cx="8086725" cy="993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Успешные кейсы стимулирования инвестиций и занятости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8" y="2245400"/>
            <a:ext cx="377547" cy="377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2773918"/>
            <a:ext cx="198739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Налоговые льготы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28638" y="3112889"/>
            <a:ext cx="8086725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Снижение налоговой нагрузки на предприятия в Ирландии способствовало росту иностранных инвестиций и созданию новых рабочих мест в высокотехнологичных отраслях.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" y="4049316"/>
            <a:ext cx="377547" cy="3775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638" y="4577834"/>
            <a:ext cx="198739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Госинвестиции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638" y="4916805"/>
            <a:ext cx="8086725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Масштабные инвестиции Китая в инфраструктуру в 2008-2010 годах помогли быстро восстановить экономику после кризиса и обеспечили сотни тысяч новых рабочих мест.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8" y="5853232"/>
            <a:ext cx="377547" cy="3775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8638" y="6381750"/>
            <a:ext cx="234981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Программы занятости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528638" y="6720721"/>
            <a:ext cx="8086725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Активная политика по повышению квалификации и переподготовке кадров в Германии способствовала снижению уровня безработицы и росту производительности труда.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0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965" y="2921437"/>
            <a:ext cx="13290471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Макроэкономические последствия экономической политики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1529834" y="4551582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Рост ВВП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9965" y="4981278"/>
            <a:ext cx="4238744" cy="1837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Скоординированная денежно-кредитная и бюджетная политика вызывает увеличение инвестиций, производства и занятости, что в свою очередь приводит к значительному ускорению экономического роста.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055638" y="4551582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Инфляция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195768" y="4981278"/>
            <a:ext cx="4238744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Грамотное сочетание монетарных и фискальных инструментов позволяет контролировать инфляционные процессы и поддерживать стабильность цен в экономике.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581561" y="4551582"/>
            <a:ext cx="251888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Безработица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721572" y="4981278"/>
            <a:ext cx="4238863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Стимулирование инвестиций и создание новых производств способствует снижению уровня безработицы и повышению занятости населения.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856774"/>
            <a:ext cx="12962215" cy="64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Риски и ограничения экономической политики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878800" y="2265045"/>
            <a:ext cx="864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585157" y="2085023"/>
            <a:ext cx="435590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Асимметричность информации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585157" y="2523411"/>
            <a:ext cx="925663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Сложность точного прогнозирования реакции экономических агентов на меры политики.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487525" y="3021568"/>
            <a:ext cx="11410236" cy="11430"/>
          </a:xfrm>
          <a:prstGeom prst="roundRect">
            <a:avLst>
              <a:gd name="adj" fmla="val 1537968"/>
            </a:avLst>
          </a:prstGeom>
          <a:solidFill>
            <a:srgbClr val="C1C3D0"/>
          </a:solidFill>
          <a:ln/>
        </p:spPr>
      </p:sp>
      <p:sp>
        <p:nvSpPr>
          <p:cNvPr id="9" name="Text 7"/>
          <p:cNvSpPr/>
          <p:nvPr/>
        </p:nvSpPr>
        <p:spPr>
          <a:xfrm>
            <a:off x="878800" y="3504009"/>
            <a:ext cx="13680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585156" y="3323987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Временные</a:t>
            </a: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ru-RU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задержки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585156" y="3762375"/>
            <a:ext cx="7807643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Эффекты от принятия решений проявляются со значительным опозданием.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1487525" y="4260533"/>
            <a:ext cx="9752290" cy="11430"/>
          </a:xfrm>
          <a:prstGeom prst="roundRect">
            <a:avLst>
              <a:gd name="adj" fmla="val 1537968"/>
            </a:avLst>
          </a:prstGeom>
          <a:solidFill>
            <a:srgbClr val="C1C3D0"/>
          </a:solidFill>
          <a:ln/>
        </p:spPr>
      </p:sp>
      <p:sp>
        <p:nvSpPr>
          <p:cNvPr id="14" name="Text 12"/>
          <p:cNvSpPr/>
          <p:nvPr/>
        </p:nvSpPr>
        <p:spPr>
          <a:xfrm>
            <a:off x="878800" y="4899184"/>
            <a:ext cx="13192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585156" y="4562951"/>
            <a:ext cx="323397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Политические факторы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585156" y="5001339"/>
            <a:ext cx="78990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Необходимость согласования действий между различными органами власти.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1487525" y="5585652"/>
            <a:ext cx="8094345" cy="11430"/>
          </a:xfrm>
          <a:prstGeom prst="roundRect">
            <a:avLst>
              <a:gd name="adj" fmla="val 1537968"/>
            </a:avLst>
          </a:prstGeom>
          <a:solidFill>
            <a:srgbClr val="C1C3D0"/>
          </a:solidFill>
          <a:ln/>
        </p:spPr>
      </p:sp>
      <p:sp>
        <p:nvSpPr>
          <p:cNvPr id="19" name="Text 17"/>
          <p:cNvSpPr/>
          <p:nvPr/>
        </p:nvSpPr>
        <p:spPr>
          <a:xfrm>
            <a:off x="878800" y="6224303"/>
            <a:ext cx="14775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487525" y="5888071"/>
            <a:ext cx="412718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Международные ограничения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487525" y="6326459"/>
            <a:ext cx="6241137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Зависимость от внешнеэкономической конъюнктуры и деятельности наднациональных институтов.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</TotalTime>
  <Words>622</Words>
  <Application>Microsoft Macintosh PowerPoint</Application>
  <PresentationFormat>Произвольный</PresentationFormat>
  <Paragraphs>92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Barlow Bold</vt:lpstr>
      <vt:lpstr>Calibri Light</vt:lpstr>
      <vt:lpstr>Arial</vt:lpstr>
      <vt:lpstr>Montserrat</vt:lpstr>
      <vt:lpstr>Calibri</vt:lpstr>
      <vt:lpstr>Тема Office 2013–2022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Grigory Tomchuk</cp:lastModifiedBy>
  <cp:revision>16</cp:revision>
  <dcterms:created xsi:type="dcterms:W3CDTF">2024-11-30T13:26:16Z</dcterms:created>
  <dcterms:modified xsi:type="dcterms:W3CDTF">2024-11-30T13:55:33Z</dcterms:modified>
</cp:coreProperties>
</file>